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entation.xml" ContentType="application/vnd.openxmlformats-officedocument.presentationml.presentation.main+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 id="267" r:id="rId12"/>
    <p:sldId id="26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7"/>
  </p:normalViewPr>
  <p:slideViewPr>
    <p:cSldViewPr snapToGrid="0" snapToObjects="1">
      <p:cViewPr varScale="1">
        <p:scale>
          <a:sx n="101" d="100"/>
          <a:sy n="101" d="100"/>
        </p:scale>
        <p:origin x="10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ustomXml" Target="../customXml/item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20"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eg>
</file>

<file path=ppt/media/image4.jpeg>
</file>

<file path=ppt/media/image5.pn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704BF-8D9C-8C4D-AD00-42B23863F97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E8DE971-67F7-A642-9127-34803ED13D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44A4537-58D1-1D4B-847C-5BEFD9CFFB25}"/>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5" name="Footer Placeholder 4">
            <a:extLst>
              <a:ext uri="{FF2B5EF4-FFF2-40B4-BE49-F238E27FC236}">
                <a16:creationId xmlns:a16="http://schemas.microsoft.com/office/drawing/2014/main" id="{AD533003-DD66-7D4D-893A-B5F1CDDF18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05F9B2-9152-404F-BD9B-6F2173DB4622}"/>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190548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EF616-7BEE-0745-9D9A-428546C2B3C2}"/>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3757E75-DCC4-CC46-AE08-C153813F3C3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190FE8B-D364-CA47-8F15-C810678A10ED}"/>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5" name="Footer Placeholder 4">
            <a:extLst>
              <a:ext uri="{FF2B5EF4-FFF2-40B4-BE49-F238E27FC236}">
                <a16:creationId xmlns:a16="http://schemas.microsoft.com/office/drawing/2014/main" id="{2C89FE1A-5E55-484F-8F58-DE0F28FA99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20E2F-D12B-5148-A0F8-E734E547BA1B}"/>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2679525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EF7968-8DE7-FD4F-BC20-AF9C3520758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1CDD40D-6FB2-AB45-BD94-BE4F09B94F9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9450ACC-9BBF-354E-9ED6-97C3930BB783}"/>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5" name="Footer Placeholder 4">
            <a:extLst>
              <a:ext uri="{FF2B5EF4-FFF2-40B4-BE49-F238E27FC236}">
                <a16:creationId xmlns:a16="http://schemas.microsoft.com/office/drawing/2014/main" id="{774E9EBB-A55D-424C-BF5E-4038DBE052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1A25D6-760D-9341-8FEE-FA9E8D920632}"/>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2875659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08F98-E41A-4746-9771-FCC043AE9AD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A3B295D-FACD-F64C-8B44-62714BD8478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6862187-F339-AC48-AD46-E4D4CFF9BCB2}"/>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5" name="Footer Placeholder 4">
            <a:extLst>
              <a:ext uri="{FF2B5EF4-FFF2-40B4-BE49-F238E27FC236}">
                <a16:creationId xmlns:a16="http://schemas.microsoft.com/office/drawing/2014/main" id="{39EDA216-8BD0-3D42-837A-5A4303F4E7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2EA23B-B24A-3D4E-A30D-A96A586B6B8D}"/>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1560844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32F43-1D68-994F-8FA4-83215A20A9A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2A7804-7A4A-104D-ADD8-E240B439A09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ABAE823-0446-0242-A0CD-4957E36EC096}"/>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5" name="Footer Placeholder 4">
            <a:extLst>
              <a:ext uri="{FF2B5EF4-FFF2-40B4-BE49-F238E27FC236}">
                <a16:creationId xmlns:a16="http://schemas.microsoft.com/office/drawing/2014/main" id="{99E64B53-315A-E742-8A84-E0A3804E23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3067A-16DB-3F43-90CC-3C7877B14EB5}"/>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2729325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BC493-1E67-744E-8157-4DE03696F04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B4A1341-FE9D-B041-A2E6-BCF6B9D3C91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F512E71-D359-C84D-8CFC-200DF11F74C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8DB92E7-E145-F742-9D91-78EE4474AFD9}"/>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6" name="Footer Placeholder 5">
            <a:extLst>
              <a:ext uri="{FF2B5EF4-FFF2-40B4-BE49-F238E27FC236}">
                <a16:creationId xmlns:a16="http://schemas.microsoft.com/office/drawing/2014/main" id="{FD71F4A7-C912-FD48-A37E-A88D6FD717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3858C9-3CAD-0649-B017-93E2A4630262}"/>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3159761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AB7BD-C60C-424E-AC5B-BD39F699D24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9D5709-9464-154F-BF97-9349EB1D4E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8EAC0B3-B2C6-7643-8692-81EDAF1B4EE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62D19F6-AB8F-DF49-84C9-9EC1968147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876F16D-8079-0840-A720-8159B6F6356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DEB1EE6-394E-9748-9F2E-F34BA05BAB89}"/>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8" name="Footer Placeholder 7">
            <a:extLst>
              <a:ext uri="{FF2B5EF4-FFF2-40B4-BE49-F238E27FC236}">
                <a16:creationId xmlns:a16="http://schemas.microsoft.com/office/drawing/2014/main" id="{28510494-BA7D-8142-9EBA-9D638053E91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D7D5120-83FB-CC49-9155-CDEB358FD647}"/>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4047518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ED615-029A-2C4A-8388-71411F8719F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FCD09E0-0672-8742-B0B8-97421778FF68}"/>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4" name="Footer Placeholder 3">
            <a:extLst>
              <a:ext uri="{FF2B5EF4-FFF2-40B4-BE49-F238E27FC236}">
                <a16:creationId xmlns:a16="http://schemas.microsoft.com/office/drawing/2014/main" id="{B775B83B-68F5-B547-9149-6FAE695D1E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213568-325C-8940-8804-2DE10814A0B9}"/>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1598304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EE5320-D5F0-EF45-AE8D-DB7D7F443B09}"/>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3" name="Footer Placeholder 2">
            <a:extLst>
              <a:ext uri="{FF2B5EF4-FFF2-40B4-BE49-F238E27FC236}">
                <a16:creationId xmlns:a16="http://schemas.microsoft.com/office/drawing/2014/main" id="{CD135726-D612-D44C-9D12-A79D3CDD96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B3EA5BB-68C3-4E4F-A02C-CBC3E8A52A3B}"/>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12515439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3BE2C-C430-DA44-8222-6145FD389C9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690B034-AC6E-C247-B8EC-B2C1827B12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1C925CC-3C33-FE40-990B-850D37AB85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4CDBC8F-ED16-A646-85DF-1C9E34A2A0DE}"/>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6" name="Footer Placeholder 5">
            <a:extLst>
              <a:ext uri="{FF2B5EF4-FFF2-40B4-BE49-F238E27FC236}">
                <a16:creationId xmlns:a16="http://schemas.microsoft.com/office/drawing/2014/main" id="{E982F71B-DE69-EA44-81E8-CEE51310E6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9C1E90-AEA6-054E-BB51-310A17592EF5}"/>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1034841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FF26-FDC4-9740-956A-1075AD76D63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CB8FC8E-34AC-4543-A435-19EFE4E386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674214E-9485-DE42-A958-7BF7340469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04FED14-3CB3-F048-80EC-63A71A309E4B}"/>
              </a:ext>
            </a:extLst>
          </p:cNvPr>
          <p:cNvSpPr>
            <a:spLocks noGrp="1"/>
          </p:cNvSpPr>
          <p:nvPr>
            <p:ph type="dt" sz="half" idx="10"/>
          </p:nvPr>
        </p:nvSpPr>
        <p:spPr/>
        <p:txBody>
          <a:bodyPr/>
          <a:lstStyle/>
          <a:p>
            <a:fld id="{298B41F8-8D35-B643-8769-01BB5F5F3640}" type="datetimeFigureOut">
              <a:rPr lang="en-US" smtClean="0"/>
              <a:t>9/2/22</a:t>
            </a:fld>
            <a:endParaRPr lang="en-US"/>
          </a:p>
        </p:txBody>
      </p:sp>
      <p:sp>
        <p:nvSpPr>
          <p:cNvPr id="6" name="Footer Placeholder 5">
            <a:extLst>
              <a:ext uri="{FF2B5EF4-FFF2-40B4-BE49-F238E27FC236}">
                <a16:creationId xmlns:a16="http://schemas.microsoft.com/office/drawing/2014/main" id="{F70ED9EF-8925-4F47-BA96-AE7B001091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4DB3A6-9C32-EE4F-97BC-2A3A39834501}"/>
              </a:ext>
            </a:extLst>
          </p:cNvPr>
          <p:cNvSpPr>
            <a:spLocks noGrp="1"/>
          </p:cNvSpPr>
          <p:nvPr>
            <p:ph type="sldNum" sz="quarter" idx="12"/>
          </p:nvPr>
        </p:nvSpPr>
        <p:spPr/>
        <p:txBody>
          <a:bodyPr/>
          <a:lstStyle/>
          <a:p>
            <a:fld id="{EEA4A07D-DAD3-474E-A06A-4D464B9C4E9D}" type="slidenum">
              <a:rPr lang="en-US" smtClean="0"/>
              <a:t>‹#›</a:t>
            </a:fld>
            <a:endParaRPr lang="en-US"/>
          </a:p>
        </p:txBody>
      </p:sp>
    </p:spTree>
    <p:extLst>
      <p:ext uri="{BB962C8B-B14F-4D97-AF65-F5344CB8AC3E}">
        <p14:creationId xmlns:p14="http://schemas.microsoft.com/office/powerpoint/2010/main" val="77519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56C96F-67EF-D44F-9690-0CF291D9D1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3691E76-CEA4-8D43-96AA-703BE03AE3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FA06249-9882-F748-B332-A2BFEB9AF1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8B41F8-8D35-B643-8769-01BB5F5F3640}" type="datetimeFigureOut">
              <a:rPr lang="en-US" smtClean="0"/>
              <a:t>9/2/22</a:t>
            </a:fld>
            <a:endParaRPr lang="en-US"/>
          </a:p>
        </p:txBody>
      </p:sp>
      <p:sp>
        <p:nvSpPr>
          <p:cNvPr id="5" name="Footer Placeholder 4">
            <a:extLst>
              <a:ext uri="{FF2B5EF4-FFF2-40B4-BE49-F238E27FC236}">
                <a16:creationId xmlns:a16="http://schemas.microsoft.com/office/drawing/2014/main" id="{55274A7B-F04A-C243-94A8-7D5FAEA6D9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4C20D2-BCE7-3642-AED2-CA5A7E5D68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A4A07D-DAD3-474E-A06A-4D464B9C4E9D}" type="slidenum">
              <a:rPr lang="en-US" smtClean="0"/>
              <a:t>‹#›</a:t>
            </a:fld>
            <a:endParaRPr lang="en-US"/>
          </a:p>
        </p:txBody>
      </p:sp>
    </p:spTree>
    <p:extLst>
      <p:ext uri="{BB962C8B-B14F-4D97-AF65-F5344CB8AC3E}">
        <p14:creationId xmlns:p14="http://schemas.microsoft.com/office/powerpoint/2010/main" val="41993941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nsw.gov.au/driving-boating-and-transport/roads-safety-and-rules/vehicle-safety-and-compliance/safety-features" TargetMode="External"/><Relationship Id="rId7" Type="http://schemas.openxmlformats.org/officeDocument/2006/relationships/hyperlink" Target="https://www.greeleytribune.com/2016/01/08/4-safety-features-cars-100-years-ago-didnt-have-sponsored/" TargetMode="External"/><Relationship Id="rId2" Type="http://schemas.openxmlformats.org/officeDocument/2006/relationships/hyperlink" Target="https://rac.com.au/car-motoring/info/future_history-of-car-safety" TargetMode="External"/><Relationship Id="rId1" Type="http://schemas.openxmlformats.org/officeDocument/2006/relationships/slideLayout" Target="../slideLayouts/slideLayout2.xml"/><Relationship Id="rId6" Type="http://schemas.openxmlformats.org/officeDocument/2006/relationships/hyperlink" Target="https://www.usatoday.com/picture-gallery/money/cars/2019/07/22/ford-chevy-toyota-deadliest-cars-in-history/39682167/" TargetMode="External"/><Relationship Id="rId5" Type="http://schemas.openxmlformats.org/officeDocument/2006/relationships/hyperlink" Target="https://www.toyota.com.au/hilux#safety" TargetMode="External"/><Relationship Id="rId4" Type="http://schemas.openxmlformats.org/officeDocument/2006/relationships/hyperlink" Target="https://roadsafety.transport.nsw.gov.au/stayingsafe/vehiclesafety/seatbeltsrestraints/index.htm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FB946D7-1CA4-446E-8795-007CACFDE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192416F2-BC84-4D7C-80C6-6296C10C3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795338" y="981075"/>
            <a:ext cx="10601325" cy="4552949"/>
          </a:xfrm>
          <a:prstGeom prst="rect">
            <a:avLst/>
          </a:prstGeom>
          <a:solidFill>
            <a:schemeClr val="bg1"/>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B15ADFC-894D-D440-9FC5-50C4827AEA23}"/>
              </a:ext>
            </a:extLst>
          </p:cNvPr>
          <p:cNvSpPr>
            <a:spLocks noGrp="1"/>
          </p:cNvSpPr>
          <p:nvPr>
            <p:ph type="ctrTitle"/>
          </p:nvPr>
        </p:nvSpPr>
        <p:spPr>
          <a:xfrm>
            <a:off x="1537097" y="1428750"/>
            <a:ext cx="9117807" cy="2105026"/>
          </a:xfrm>
        </p:spPr>
        <p:txBody>
          <a:bodyPr>
            <a:normAutofit/>
          </a:bodyPr>
          <a:lstStyle/>
          <a:p>
            <a:r>
              <a:rPr lang="en-AU" b="1"/>
              <a:t>Task 11 - Forces and Vehicle Safety</a:t>
            </a:r>
            <a:endParaRPr lang="en-US" dirty="0"/>
          </a:p>
        </p:txBody>
      </p:sp>
      <p:sp>
        <p:nvSpPr>
          <p:cNvPr id="3" name="Subtitle 2">
            <a:extLst>
              <a:ext uri="{FF2B5EF4-FFF2-40B4-BE49-F238E27FC236}">
                <a16:creationId xmlns:a16="http://schemas.microsoft.com/office/drawing/2014/main" id="{32B30DE7-7E46-DA43-8800-A39A08EEDA85}"/>
              </a:ext>
            </a:extLst>
          </p:cNvPr>
          <p:cNvSpPr>
            <a:spLocks noGrp="1"/>
          </p:cNvSpPr>
          <p:nvPr>
            <p:ph type="subTitle" idx="1"/>
          </p:nvPr>
        </p:nvSpPr>
        <p:spPr>
          <a:xfrm>
            <a:off x="1537097" y="3960557"/>
            <a:ext cx="9117807" cy="1097215"/>
          </a:xfrm>
        </p:spPr>
        <p:txBody>
          <a:bodyPr>
            <a:normAutofit/>
          </a:bodyPr>
          <a:lstStyle/>
          <a:p>
            <a:r>
              <a:rPr lang="en-US"/>
              <a:t>By Jessica Tillman</a:t>
            </a:r>
            <a:endParaRPr lang="en-US" dirty="0"/>
          </a:p>
        </p:txBody>
      </p:sp>
      <p:cxnSp>
        <p:nvCxnSpPr>
          <p:cNvPr id="12" name="Straight Connector 11">
            <a:extLst>
              <a:ext uri="{FF2B5EF4-FFF2-40B4-BE49-F238E27FC236}">
                <a16:creationId xmlns:a16="http://schemas.microsoft.com/office/drawing/2014/main" id="{2330623A-AB89-4E04-AC9A-2BAFBF85AE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800" y="3771366"/>
            <a:ext cx="54864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49717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EB48B04-FBD6-7045-AD56-9A8A3FD1B982}"/>
              </a:ext>
            </a:extLst>
          </p:cNvPr>
          <p:cNvSpPr>
            <a:spLocks noGrp="1"/>
          </p:cNvSpPr>
          <p:nvPr>
            <p:ph type="title"/>
          </p:nvPr>
        </p:nvSpPr>
        <p:spPr>
          <a:xfrm>
            <a:off x="804672" y="640080"/>
            <a:ext cx="3282696" cy="5257800"/>
          </a:xfrm>
        </p:spPr>
        <p:txBody>
          <a:bodyPr>
            <a:normAutofit/>
          </a:bodyPr>
          <a:lstStyle/>
          <a:p>
            <a:r>
              <a:rPr lang="en-US" b="1">
                <a:solidFill>
                  <a:schemeClr val="bg1"/>
                </a:solidFill>
              </a:rPr>
              <a:t>The Role of Safety Design in a Vehicle</a:t>
            </a:r>
          </a:p>
        </p:txBody>
      </p:sp>
      <p:sp>
        <p:nvSpPr>
          <p:cNvPr id="3" name="Content Placeholder 2">
            <a:extLst>
              <a:ext uri="{FF2B5EF4-FFF2-40B4-BE49-F238E27FC236}">
                <a16:creationId xmlns:a16="http://schemas.microsoft.com/office/drawing/2014/main" id="{D4D184DE-FF3E-E646-AE54-88DD1DC13BC7}"/>
              </a:ext>
            </a:extLst>
          </p:cNvPr>
          <p:cNvSpPr>
            <a:spLocks noGrp="1"/>
          </p:cNvSpPr>
          <p:nvPr>
            <p:ph idx="1"/>
          </p:nvPr>
        </p:nvSpPr>
        <p:spPr>
          <a:xfrm>
            <a:off x="5358384" y="640081"/>
            <a:ext cx="6024654" cy="5257800"/>
          </a:xfrm>
        </p:spPr>
        <p:txBody>
          <a:bodyPr anchor="ctr">
            <a:normAutofit/>
          </a:bodyPr>
          <a:lstStyle/>
          <a:p>
            <a:r>
              <a:rPr lang="en-US" sz="2400"/>
              <a:t>The best chances of surviving an accident are given by a solid structure, good restraint systems, and active safety support technologies in a car.</a:t>
            </a:r>
          </a:p>
          <a:p>
            <a:r>
              <a:rPr lang="en-US" sz="2400"/>
              <a:t>Crumple zones, seat belts, and airbags all offer protection in the event of a collision, but active safety aid technologies that can stop a collision from happening are now a key point of differentiation.</a:t>
            </a:r>
          </a:p>
          <a:p>
            <a:r>
              <a:rPr lang="en-US" sz="2400"/>
              <a:t>It is important to have modern safety features implemented in cars to give people the best possible chance of surviving and avoiding injury.</a:t>
            </a:r>
          </a:p>
        </p:txBody>
      </p:sp>
    </p:spTree>
    <p:extLst>
      <p:ext uri="{BB962C8B-B14F-4D97-AF65-F5344CB8AC3E}">
        <p14:creationId xmlns:p14="http://schemas.microsoft.com/office/powerpoint/2010/main" val="2998523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79F20E3-4BD1-CE4A-942D-AD883CD0F908}"/>
              </a:ext>
            </a:extLst>
          </p:cNvPr>
          <p:cNvSpPr>
            <a:spLocks noGrp="1"/>
          </p:cNvSpPr>
          <p:nvPr>
            <p:ph type="title"/>
          </p:nvPr>
        </p:nvSpPr>
        <p:spPr>
          <a:xfrm>
            <a:off x="833002" y="448253"/>
            <a:ext cx="10520702" cy="1325563"/>
          </a:xfrm>
        </p:spPr>
        <p:txBody>
          <a:bodyPr>
            <a:normAutofit/>
          </a:bodyPr>
          <a:lstStyle/>
          <a:p>
            <a:r>
              <a:rPr lang="en-US" b="1" dirty="0">
                <a:solidFill>
                  <a:srgbClr val="92D050"/>
                </a:solidFill>
              </a:rPr>
              <a:t>Suggestions For Improvements </a:t>
            </a:r>
          </a:p>
        </p:txBody>
      </p:sp>
      <p:sp>
        <p:nvSpPr>
          <p:cNvPr id="3" name="Content Placeholder 2">
            <a:extLst>
              <a:ext uri="{FF2B5EF4-FFF2-40B4-BE49-F238E27FC236}">
                <a16:creationId xmlns:a16="http://schemas.microsoft.com/office/drawing/2014/main" id="{AFC5C1E5-0DC8-0445-BBC9-9B370413F215}"/>
              </a:ext>
            </a:extLst>
          </p:cNvPr>
          <p:cNvSpPr>
            <a:spLocks noGrp="1"/>
          </p:cNvSpPr>
          <p:nvPr>
            <p:ph idx="1"/>
          </p:nvPr>
        </p:nvSpPr>
        <p:spPr>
          <a:xfrm>
            <a:off x="838200" y="2191807"/>
            <a:ext cx="4936067" cy="3985155"/>
          </a:xfrm>
        </p:spPr>
        <p:txBody>
          <a:bodyPr>
            <a:noAutofit/>
          </a:bodyPr>
          <a:lstStyle/>
          <a:p>
            <a:r>
              <a:rPr lang="en-US" sz="2400" dirty="0"/>
              <a:t>I think cars could be safer if they had a better seatbelt design and had airbags in more places. The airbags help to stop impact with the inside of the vehicle and the seatbelts keep the people from flying through the windscreen. By implementing better, updated features, the occupants won’t be impacted by the forces as much.</a:t>
            </a:r>
          </a:p>
        </p:txBody>
      </p:sp>
      <p:pic>
        <p:nvPicPr>
          <p:cNvPr id="2050" name="Picture 2" descr="Continuous Improvement Stock Illustrations – 2,142 Continuous Improvement  Stock Illustrations, Vectors &amp; Clipart - Dreamstime">
            <a:extLst>
              <a:ext uri="{FF2B5EF4-FFF2-40B4-BE49-F238E27FC236}">
                <a16:creationId xmlns:a16="http://schemas.microsoft.com/office/drawing/2014/main" id="{EF89CFCF-BBDE-0F40-87AD-58D7888B305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73137" y="2191807"/>
            <a:ext cx="4825164" cy="39851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564858"/>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A7A96-E491-5842-A1FE-B07CE1B6647E}"/>
              </a:ext>
            </a:extLst>
          </p:cNvPr>
          <p:cNvSpPr>
            <a:spLocks noGrp="1"/>
          </p:cNvSpPr>
          <p:nvPr>
            <p:ph type="title"/>
          </p:nvPr>
        </p:nvSpPr>
        <p:spPr/>
        <p:txBody>
          <a:bodyPr/>
          <a:lstStyle/>
          <a:p>
            <a:r>
              <a:rPr lang="en-US" b="1"/>
              <a:t>References</a:t>
            </a:r>
            <a:endParaRPr lang="en-US" b="1" dirty="0"/>
          </a:p>
        </p:txBody>
      </p:sp>
      <p:sp>
        <p:nvSpPr>
          <p:cNvPr id="3" name="Content Placeholder 2">
            <a:extLst>
              <a:ext uri="{FF2B5EF4-FFF2-40B4-BE49-F238E27FC236}">
                <a16:creationId xmlns:a16="http://schemas.microsoft.com/office/drawing/2014/main" id="{D6E881CE-82FD-134F-954B-EB555414675F}"/>
              </a:ext>
            </a:extLst>
          </p:cNvPr>
          <p:cNvSpPr>
            <a:spLocks noGrp="1"/>
          </p:cNvSpPr>
          <p:nvPr>
            <p:ph idx="1"/>
          </p:nvPr>
        </p:nvSpPr>
        <p:spPr>
          <a:xfrm>
            <a:off x="838200" y="1460500"/>
            <a:ext cx="10515600" cy="5168899"/>
          </a:xfrm>
        </p:spPr>
        <p:txBody>
          <a:bodyPr>
            <a:normAutofit/>
          </a:bodyPr>
          <a:lstStyle/>
          <a:p>
            <a:r>
              <a:rPr lang="en-AU" sz="2400" dirty="0">
                <a:solidFill>
                  <a:srgbClr val="C00000"/>
                </a:solidFill>
                <a:hlinkClick r:id="rId2">
                  <a:extLst>
                    <a:ext uri="{A12FA001-AC4F-418D-AE19-62706E023703}">
                      <ahyp:hlinkClr xmlns:ahyp="http://schemas.microsoft.com/office/drawing/2018/hyperlinkcolor" val="tx"/>
                    </a:ext>
                  </a:extLst>
                </a:hlinkClick>
              </a:rPr>
              <a:t>https://rac.com.au/car-motoring/info/future_history-of-car-safety</a:t>
            </a:r>
            <a:endParaRPr lang="en-AU" sz="2400" dirty="0">
              <a:solidFill>
                <a:srgbClr val="C00000"/>
              </a:solidFill>
            </a:endParaRPr>
          </a:p>
          <a:p>
            <a:r>
              <a:rPr lang="en-AU" sz="2400" dirty="0">
                <a:solidFill>
                  <a:srgbClr val="C00000"/>
                </a:solidFill>
                <a:hlinkClick r:id="rId3">
                  <a:extLst>
                    <a:ext uri="{A12FA001-AC4F-418D-AE19-62706E023703}">
                      <ahyp:hlinkClr xmlns:ahyp="http://schemas.microsoft.com/office/drawing/2018/hyperlinkcolor" val="tx"/>
                    </a:ext>
                  </a:extLst>
                </a:hlinkClick>
              </a:rPr>
              <a:t>https://www.nsw.gov.au/driving-boating-and-transport/roads-safety-and-rules/vehicle-safety-and-compliance/safety-features</a:t>
            </a:r>
            <a:endParaRPr lang="en-AU" sz="2400" dirty="0">
              <a:solidFill>
                <a:srgbClr val="C00000"/>
              </a:solidFill>
            </a:endParaRPr>
          </a:p>
          <a:p>
            <a:r>
              <a:rPr lang="en-AU" sz="2400" dirty="0">
                <a:solidFill>
                  <a:srgbClr val="C00000"/>
                </a:solidFill>
                <a:hlinkClick r:id="rId4">
                  <a:extLst>
                    <a:ext uri="{A12FA001-AC4F-418D-AE19-62706E023703}">
                      <ahyp:hlinkClr xmlns:ahyp="http://schemas.microsoft.com/office/drawing/2018/hyperlinkcolor" val="tx"/>
                    </a:ext>
                  </a:extLst>
                </a:hlinkClick>
              </a:rPr>
              <a:t>https://roadsafety.transport.nsw.gov.au/stayingsafe/vehiclesafety/seatbeltsrestraints/index.html</a:t>
            </a:r>
            <a:endParaRPr lang="en-AU" sz="2400" dirty="0">
              <a:solidFill>
                <a:srgbClr val="C00000"/>
              </a:solidFill>
            </a:endParaRPr>
          </a:p>
          <a:p>
            <a:r>
              <a:rPr lang="en-AU" sz="2400" dirty="0">
                <a:solidFill>
                  <a:srgbClr val="C00000"/>
                </a:solidFill>
                <a:hlinkClick r:id="rId5">
                  <a:extLst>
                    <a:ext uri="{A12FA001-AC4F-418D-AE19-62706E023703}">
                      <ahyp:hlinkClr xmlns:ahyp="http://schemas.microsoft.com/office/drawing/2018/hyperlinkcolor" val="tx"/>
                    </a:ext>
                  </a:extLst>
                </a:hlinkClick>
              </a:rPr>
              <a:t>https://www.toyota.com.au/hilux#safety</a:t>
            </a:r>
            <a:endParaRPr lang="en-AU" sz="2400" dirty="0">
              <a:solidFill>
                <a:srgbClr val="C00000"/>
              </a:solidFill>
            </a:endParaRPr>
          </a:p>
          <a:p>
            <a:r>
              <a:rPr lang="en-AU" sz="2400" dirty="0">
                <a:solidFill>
                  <a:srgbClr val="C00000"/>
                </a:solidFill>
                <a:hlinkClick r:id="rId6">
                  <a:extLst>
                    <a:ext uri="{A12FA001-AC4F-418D-AE19-62706E023703}">
                      <ahyp:hlinkClr xmlns:ahyp="http://schemas.microsoft.com/office/drawing/2018/hyperlinkcolor" val="tx"/>
                    </a:ext>
                  </a:extLst>
                </a:hlinkClick>
              </a:rPr>
              <a:t>https://www.usatoday.com/picture-gallery/money/cars/2019/07/22/ford-chevy-toyota-deadliest-cars-in-history/39682167/</a:t>
            </a:r>
            <a:endParaRPr lang="en-AU" sz="2400" dirty="0">
              <a:solidFill>
                <a:srgbClr val="C00000"/>
              </a:solidFill>
            </a:endParaRPr>
          </a:p>
          <a:p>
            <a:r>
              <a:rPr lang="en-AU" sz="2400" dirty="0">
                <a:solidFill>
                  <a:srgbClr val="C00000"/>
                </a:solidFill>
                <a:hlinkClick r:id="rId7">
                  <a:extLst>
                    <a:ext uri="{A12FA001-AC4F-418D-AE19-62706E023703}">
                      <ahyp:hlinkClr xmlns:ahyp="http://schemas.microsoft.com/office/drawing/2018/hyperlinkcolor" val="tx"/>
                    </a:ext>
                  </a:extLst>
                </a:hlinkClick>
              </a:rPr>
              <a:t>https://www.greeleytribune.com/2016/01/08/4-safety-features-cars-100-years-ago-didnt-have-sponsored/</a:t>
            </a:r>
            <a:endParaRPr lang="en-AU" sz="2400" dirty="0">
              <a:solidFill>
                <a:srgbClr val="C00000"/>
              </a:solidFill>
            </a:endParaRPr>
          </a:p>
          <a:p>
            <a:endParaRPr lang="en-AU" dirty="0"/>
          </a:p>
          <a:p>
            <a:endParaRPr lang="en-US" dirty="0"/>
          </a:p>
        </p:txBody>
      </p:sp>
    </p:spTree>
    <p:extLst>
      <p:ext uri="{BB962C8B-B14F-4D97-AF65-F5344CB8AC3E}">
        <p14:creationId xmlns:p14="http://schemas.microsoft.com/office/powerpoint/2010/main" val="2439334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D84ED62-95F7-D548-AB02-4AC33FE6ACC5}"/>
              </a:ext>
            </a:extLst>
          </p:cNvPr>
          <p:cNvSpPr>
            <a:spLocks noGrp="1"/>
          </p:cNvSpPr>
          <p:nvPr>
            <p:ph type="title"/>
          </p:nvPr>
        </p:nvSpPr>
        <p:spPr>
          <a:xfrm>
            <a:off x="833002" y="448253"/>
            <a:ext cx="10660498" cy="1325563"/>
          </a:xfrm>
        </p:spPr>
        <p:txBody>
          <a:bodyPr>
            <a:noAutofit/>
          </a:bodyPr>
          <a:lstStyle/>
          <a:p>
            <a:br>
              <a:rPr lang="en-AU" sz="3600" b="1" dirty="0">
                <a:solidFill>
                  <a:srgbClr val="FFFF00"/>
                </a:solidFill>
              </a:rPr>
            </a:br>
            <a:r>
              <a:rPr lang="en-AU" sz="3600" b="1" dirty="0">
                <a:solidFill>
                  <a:srgbClr val="FFFF00"/>
                </a:solidFill>
              </a:rPr>
              <a:t>Principle A- Increasing the time of the collision or the time the occupants take to stop</a:t>
            </a:r>
            <a:br>
              <a:rPr lang="en-AU" sz="3600" b="1" dirty="0">
                <a:solidFill>
                  <a:srgbClr val="FFFF00"/>
                </a:solidFill>
              </a:rPr>
            </a:br>
            <a:endParaRPr lang="en-US" sz="3600" b="1" dirty="0">
              <a:solidFill>
                <a:srgbClr val="FFFF00"/>
              </a:solidFill>
            </a:endParaRPr>
          </a:p>
        </p:txBody>
      </p:sp>
      <p:sp>
        <p:nvSpPr>
          <p:cNvPr id="3" name="Content Placeholder 2">
            <a:extLst>
              <a:ext uri="{FF2B5EF4-FFF2-40B4-BE49-F238E27FC236}">
                <a16:creationId xmlns:a16="http://schemas.microsoft.com/office/drawing/2014/main" id="{97684C32-722F-9D42-8623-9211AB58F07D}"/>
              </a:ext>
            </a:extLst>
          </p:cNvPr>
          <p:cNvSpPr>
            <a:spLocks noGrp="1"/>
          </p:cNvSpPr>
          <p:nvPr>
            <p:ph idx="1"/>
          </p:nvPr>
        </p:nvSpPr>
        <p:spPr>
          <a:xfrm>
            <a:off x="833002" y="2108923"/>
            <a:ext cx="5584732" cy="4413970"/>
          </a:xfrm>
        </p:spPr>
        <p:txBody>
          <a:bodyPr>
            <a:normAutofit/>
          </a:bodyPr>
          <a:lstStyle/>
          <a:p>
            <a:r>
              <a:rPr lang="en-AU" sz="2000" dirty="0"/>
              <a:t>Car engineers have developed ways to lessen the harm caused to car occupants by creating vehicles that crumple under impact. Crumple zones are a safety feature built into cars. Crumple zones are areas of automobiles that are intended to collapse in the event of a collision. In two different methods, crumple zones reduce the impact of an auto collision. Crumpling reduces the likelihood that the car would rebound after collision, reducing the change in momentum and the impulse. The car's crumpling also extends the period of time during which its momentum is altered, which significantly lessens the force of the crash by extending the collision's duration.</a:t>
            </a:r>
            <a:endParaRPr lang="en-US" sz="2000" dirty="0"/>
          </a:p>
        </p:txBody>
      </p:sp>
      <p:pic>
        <p:nvPicPr>
          <p:cNvPr id="1026" name="Picture 2" descr="Crumple Zones - Car Safety Features and Systems">
            <a:extLst>
              <a:ext uri="{FF2B5EF4-FFF2-40B4-BE49-F238E27FC236}">
                <a16:creationId xmlns:a16="http://schemas.microsoft.com/office/drawing/2014/main" id="{C4D49009-1E13-E54C-91AA-850817783B0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17734" y="2958153"/>
            <a:ext cx="4935970" cy="24524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D9D58E9-EFFF-DE40-A624-A980FC575C27}"/>
              </a:ext>
            </a:extLst>
          </p:cNvPr>
          <p:cNvSpPr txBox="1"/>
          <p:nvPr/>
        </p:nvSpPr>
        <p:spPr>
          <a:xfrm>
            <a:off x="7675128" y="5580310"/>
            <a:ext cx="2616200" cy="369332"/>
          </a:xfrm>
          <a:prstGeom prst="rect">
            <a:avLst/>
          </a:prstGeom>
          <a:noFill/>
        </p:spPr>
        <p:txBody>
          <a:bodyPr wrap="square" rtlCol="0">
            <a:spAutoFit/>
          </a:bodyPr>
          <a:lstStyle/>
          <a:p>
            <a:r>
              <a:rPr lang="en-US" dirty="0"/>
              <a:t>Crumple Zone Diagram</a:t>
            </a:r>
          </a:p>
        </p:txBody>
      </p:sp>
    </p:spTree>
    <p:extLst>
      <p:ext uri="{BB962C8B-B14F-4D97-AF65-F5344CB8AC3E}">
        <p14:creationId xmlns:p14="http://schemas.microsoft.com/office/powerpoint/2010/main" val="255655218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1" name="Rectangle 2054">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2" name="Rectangle 2056">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64595" cy="6858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3" name="Freeform: Shape 2058">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546337"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115E954-5342-3647-8F94-13E69EFDC2B8}"/>
              </a:ext>
            </a:extLst>
          </p:cNvPr>
          <p:cNvSpPr>
            <a:spLocks noGrp="1"/>
          </p:cNvSpPr>
          <p:nvPr>
            <p:ph type="title"/>
          </p:nvPr>
        </p:nvSpPr>
        <p:spPr>
          <a:xfrm>
            <a:off x="171449" y="144463"/>
            <a:ext cx="6293145" cy="1864588"/>
          </a:xfrm>
        </p:spPr>
        <p:txBody>
          <a:bodyPr>
            <a:noAutofit/>
          </a:bodyPr>
          <a:lstStyle/>
          <a:p>
            <a:r>
              <a:rPr lang="en-AU" sz="3200" b="1" dirty="0">
                <a:solidFill>
                  <a:srgbClr val="FFFF00"/>
                </a:solidFill>
              </a:rPr>
              <a:t>Principle B- Spreading the forces of impact over the largest possible area &amp; ensuring stability of the vehicle.</a:t>
            </a:r>
            <a:endParaRPr lang="en-US" sz="3200" dirty="0">
              <a:solidFill>
                <a:srgbClr val="FFFF00"/>
              </a:solidFill>
            </a:endParaRPr>
          </a:p>
        </p:txBody>
      </p:sp>
      <p:sp>
        <p:nvSpPr>
          <p:cNvPr id="3" name="Content Placeholder 2">
            <a:extLst>
              <a:ext uri="{FF2B5EF4-FFF2-40B4-BE49-F238E27FC236}">
                <a16:creationId xmlns:a16="http://schemas.microsoft.com/office/drawing/2014/main" id="{C1A3311D-6106-6E44-81C6-5C0982677907}"/>
              </a:ext>
            </a:extLst>
          </p:cNvPr>
          <p:cNvSpPr>
            <a:spLocks noGrp="1"/>
          </p:cNvSpPr>
          <p:nvPr>
            <p:ph idx="1"/>
          </p:nvPr>
        </p:nvSpPr>
        <p:spPr>
          <a:xfrm>
            <a:off x="171449" y="1905515"/>
            <a:ext cx="6086475" cy="4695310"/>
          </a:xfrm>
        </p:spPr>
        <p:txBody>
          <a:bodyPr>
            <a:normAutofit fontScale="92500" lnSpcReduction="10000"/>
          </a:bodyPr>
          <a:lstStyle/>
          <a:p>
            <a:pPr marL="0" indent="0">
              <a:buNone/>
            </a:pPr>
            <a:endParaRPr lang="en-US" sz="1600" dirty="0"/>
          </a:p>
          <a:p>
            <a:r>
              <a:rPr lang="en-US" sz="2400" dirty="0"/>
              <a:t>Crumple zones also apply to the physics principle that it spreads the impact of the force. By doing so, some of the energy is absorbed, and the impact is prevented from being passed onto the occupants of the vehicle.</a:t>
            </a:r>
          </a:p>
          <a:p>
            <a:r>
              <a:rPr lang="en-US" sz="2400" dirty="0"/>
              <a:t>The stability of a car is dependent on its center of gravity. The center of gravity and theoretical central focus of the car, sometimes referred to as the center of mass, is where all of its parts, weight, and forces will act most strongly. In other words, it is where the entire mass of the vehicle is located. Modern cars are built closer to the ground to have a lower center of gravity and to improve stability as well as the handling of the car. </a:t>
            </a:r>
          </a:p>
        </p:txBody>
      </p:sp>
      <p:pic>
        <p:nvPicPr>
          <p:cNvPr id="2050" name="Picture 2" descr="New Car and Driver Center-of-Gravity-Height and Variable-Slalom Tests -  Feature - Car and Driver">
            <a:extLst>
              <a:ext uri="{FF2B5EF4-FFF2-40B4-BE49-F238E27FC236}">
                <a16:creationId xmlns:a16="http://schemas.microsoft.com/office/drawing/2014/main" id="{456B7FA6-634B-AE4B-BE20-E721A02358F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969642" y="1905515"/>
            <a:ext cx="4736963" cy="2891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494339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8"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CFF6DC4-99C0-2D4B-AF94-49CC1F97DC27}"/>
              </a:ext>
            </a:extLst>
          </p:cNvPr>
          <p:cNvSpPr>
            <a:spLocks noGrp="1"/>
          </p:cNvSpPr>
          <p:nvPr>
            <p:ph type="title"/>
          </p:nvPr>
        </p:nvSpPr>
        <p:spPr>
          <a:xfrm>
            <a:off x="833002" y="448253"/>
            <a:ext cx="10520702" cy="1325563"/>
          </a:xfrm>
        </p:spPr>
        <p:txBody>
          <a:bodyPr>
            <a:normAutofit/>
          </a:bodyPr>
          <a:lstStyle/>
          <a:p>
            <a:r>
              <a:rPr lang="en-AU" b="1" dirty="0">
                <a:solidFill>
                  <a:schemeClr val="accent2">
                    <a:lumMod val="60000"/>
                    <a:lumOff val="40000"/>
                  </a:schemeClr>
                </a:solidFill>
              </a:rPr>
              <a:t>Principle C- Minimizing contact of the person with the interior of the vehicle</a:t>
            </a:r>
            <a:endParaRPr lang="en-US"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C59C3531-F821-3F4D-8560-C93A943BACF1}"/>
              </a:ext>
            </a:extLst>
          </p:cNvPr>
          <p:cNvSpPr>
            <a:spLocks noGrp="1"/>
          </p:cNvSpPr>
          <p:nvPr>
            <p:ph idx="1"/>
          </p:nvPr>
        </p:nvSpPr>
        <p:spPr>
          <a:xfrm>
            <a:off x="838200" y="2191807"/>
            <a:ext cx="4936067" cy="3985155"/>
          </a:xfrm>
        </p:spPr>
        <p:txBody>
          <a:bodyPr>
            <a:normAutofit/>
          </a:bodyPr>
          <a:lstStyle/>
          <a:p>
            <a:r>
              <a:rPr lang="en-US" sz="1600" dirty="0"/>
              <a:t>Airbags are a safety feature in cars which help prevent contact with the vehicle. The airbag is designed to expand as soon as the car begins to slow down after an accident, and then deflate as your head comes into contact with it. This is crucial because if the airbag didn't collapse, your head would just rebound off of it, leaving you in no better shape. It would defeat the whole purpose of airbags.</a:t>
            </a:r>
          </a:p>
          <a:p>
            <a:r>
              <a:rPr lang="en-US" sz="1600" dirty="0"/>
              <a:t>Another safety feature that applies to this principle are seatbelts. </a:t>
            </a:r>
            <a:r>
              <a:rPr lang="en-AU" sz="1600" dirty="0"/>
              <a:t>In newer cars, seatbelts are made to work together with the airbags. The seatbelt decreases the speed of the occupants during a collision, allowing them to safely collide into the airbag. Without a seatbelt, a passenger in a collision will continue to move forwards at the same speed as the car until anything stops them.</a:t>
            </a:r>
            <a:endParaRPr lang="en-US" sz="1600" dirty="0"/>
          </a:p>
        </p:txBody>
      </p:sp>
      <p:pic>
        <p:nvPicPr>
          <p:cNvPr id="1026" name="Picture 2" descr="Airbags explained | CarExpert">
            <a:extLst>
              <a:ext uri="{FF2B5EF4-FFF2-40B4-BE49-F238E27FC236}">
                <a16:creationId xmlns:a16="http://schemas.microsoft.com/office/drawing/2014/main" id="{DC338EB5-8791-DE41-8CDD-2E014160CF6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17734" y="2802313"/>
            <a:ext cx="4935970" cy="2764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887314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Dangerous third-party seatbelts recalled in Australia - Drive">
            <a:extLst>
              <a:ext uri="{FF2B5EF4-FFF2-40B4-BE49-F238E27FC236}">
                <a16:creationId xmlns:a16="http://schemas.microsoft.com/office/drawing/2014/main" id="{22C36FED-1CED-7546-93E5-32BE51420E0A}"/>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713F49A-3F21-1A48-8E6C-3240460952C0}"/>
              </a:ext>
            </a:extLst>
          </p:cNvPr>
          <p:cNvSpPr>
            <a:spLocks noGrp="1"/>
          </p:cNvSpPr>
          <p:nvPr>
            <p:ph type="title"/>
          </p:nvPr>
        </p:nvSpPr>
        <p:spPr>
          <a:xfrm>
            <a:off x="838200" y="365125"/>
            <a:ext cx="10515600" cy="1325563"/>
          </a:xfrm>
        </p:spPr>
        <p:txBody>
          <a:bodyPr>
            <a:normAutofit/>
          </a:bodyPr>
          <a:lstStyle/>
          <a:p>
            <a:r>
              <a:rPr lang="en-AU" b="1" dirty="0">
                <a:solidFill>
                  <a:srgbClr val="C00000"/>
                </a:solidFill>
              </a:rPr>
              <a:t>Principle D- Keeping the person inside the vehicle</a:t>
            </a:r>
            <a:endParaRPr lang="en-US" dirty="0">
              <a:solidFill>
                <a:srgbClr val="C00000"/>
              </a:solidFill>
            </a:endParaRPr>
          </a:p>
        </p:txBody>
      </p:sp>
      <p:sp>
        <p:nvSpPr>
          <p:cNvPr id="3" name="Content Placeholder 2">
            <a:extLst>
              <a:ext uri="{FF2B5EF4-FFF2-40B4-BE49-F238E27FC236}">
                <a16:creationId xmlns:a16="http://schemas.microsoft.com/office/drawing/2014/main" id="{70196FB9-0F7B-DA4A-BA4F-C00268F938E4}"/>
              </a:ext>
            </a:extLst>
          </p:cNvPr>
          <p:cNvSpPr>
            <a:spLocks noGrp="1"/>
          </p:cNvSpPr>
          <p:nvPr>
            <p:ph idx="1"/>
          </p:nvPr>
        </p:nvSpPr>
        <p:spPr>
          <a:xfrm>
            <a:off x="609600" y="1873250"/>
            <a:ext cx="10972800" cy="4802187"/>
          </a:xfrm>
        </p:spPr>
        <p:txBody>
          <a:bodyPr>
            <a:normAutofit/>
          </a:bodyPr>
          <a:lstStyle/>
          <a:p>
            <a:r>
              <a:rPr lang="en-US" sz="3200" dirty="0">
                <a:solidFill>
                  <a:srgbClr val="FFFFFF"/>
                </a:solidFill>
              </a:rPr>
              <a:t>Seatbelts also apply to the law of inertia and keep the occupant inside of the vehicle. A seatbelt is designed to to lessen the chance of being launched from the vehicle by causing the occupant to decelerate at the same speed as the vehicle in the event of a collision. Seatbelts stop the transfer of energy.</a:t>
            </a:r>
          </a:p>
          <a:p>
            <a:r>
              <a:rPr lang="en-US" sz="3200" dirty="0">
                <a:solidFill>
                  <a:srgbClr val="FFFFFF"/>
                </a:solidFill>
              </a:rPr>
              <a:t>It is important to make sure the seatbelts are always tightened effectively. A seatbelt that isn't properly adjusted will let the driver or passenger move forwards in a collision, which raises the possibility that their heads will make contact with the dashboard.</a:t>
            </a:r>
          </a:p>
        </p:txBody>
      </p:sp>
    </p:spTree>
    <p:extLst>
      <p:ext uri="{BB962C8B-B14F-4D97-AF65-F5344CB8AC3E}">
        <p14:creationId xmlns:p14="http://schemas.microsoft.com/office/powerpoint/2010/main" val="3890373557"/>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2" name="Rectangle 1037">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5735590"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D02A34-7FE8-194F-91A4-B6CB13142241}"/>
              </a:ext>
            </a:extLst>
          </p:cNvPr>
          <p:cNvSpPr>
            <a:spLocks noGrp="1"/>
          </p:cNvSpPr>
          <p:nvPr>
            <p:ph type="title"/>
          </p:nvPr>
        </p:nvSpPr>
        <p:spPr>
          <a:xfrm>
            <a:off x="336384" y="303591"/>
            <a:ext cx="5735590" cy="1131510"/>
          </a:xfrm>
        </p:spPr>
        <p:txBody>
          <a:bodyPr>
            <a:normAutofit/>
          </a:bodyPr>
          <a:lstStyle/>
          <a:p>
            <a:pPr algn="ctr"/>
            <a:r>
              <a:rPr lang="en-AU" sz="3200" b="1" dirty="0"/>
              <a:t>Safety Features of a 2021 Toyota Hilux </a:t>
            </a:r>
            <a:endParaRPr lang="en-US" sz="3200" b="1" dirty="0"/>
          </a:p>
        </p:txBody>
      </p:sp>
      <p:sp>
        <p:nvSpPr>
          <p:cNvPr id="3" name="Content Placeholder 2">
            <a:extLst>
              <a:ext uri="{FF2B5EF4-FFF2-40B4-BE49-F238E27FC236}">
                <a16:creationId xmlns:a16="http://schemas.microsoft.com/office/drawing/2014/main" id="{45E702F7-0CFD-BD40-8159-9C66884D3FA2}"/>
              </a:ext>
            </a:extLst>
          </p:cNvPr>
          <p:cNvSpPr>
            <a:spLocks noGrp="1"/>
          </p:cNvSpPr>
          <p:nvPr>
            <p:ph idx="1"/>
          </p:nvPr>
        </p:nvSpPr>
        <p:spPr>
          <a:xfrm>
            <a:off x="260871" y="1435102"/>
            <a:ext cx="5886616" cy="5119308"/>
          </a:xfrm>
        </p:spPr>
        <p:txBody>
          <a:bodyPr>
            <a:normAutofit lnSpcReduction="10000"/>
          </a:bodyPr>
          <a:lstStyle/>
          <a:p>
            <a:r>
              <a:rPr lang="en-US" sz="1400" b="1" dirty="0"/>
              <a:t>Trailer Sway Control-</a:t>
            </a:r>
            <a:r>
              <a:rPr lang="en-US" sz="1400" dirty="0"/>
              <a:t> A standard feature on </a:t>
            </a:r>
            <a:r>
              <a:rPr lang="en-US" sz="1400" dirty="0" err="1"/>
              <a:t>HiLux</a:t>
            </a:r>
            <a:r>
              <a:rPr lang="en-US" sz="1400" dirty="0"/>
              <a:t> vehicles is </a:t>
            </a:r>
            <a:r>
              <a:rPr lang="en-AU" sz="1400" dirty="0"/>
              <a:t>Downhill Assist Control, </a:t>
            </a:r>
            <a:r>
              <a:rPr lang="en-US" sz="1400" dirty="0"/>
              <a:t>a smart safety feature that corrects and helps reduce sway. </a:t>
            </a:r>
            <a:r>
              <a:rPr lang="en-AU" sz="1400" dirty="0"/>
              <a:t>The impact absorbing body is designed and built to reduce impact in a collision and the high tensile steel provides greater upper and underbody strength. When engaged, drive start control can automatically help suppress the impact of sudden acceleration.</a:t>
            </a:r>
          </a:p>
          <a:p>
            <a:r>
              <a:rPr lang="en-AU" sz="1400" b="1" dirty="0"/>
              <a:t>Road Sign Assist-</a:t>
            </a:r>
            <a:r>
              <a:rPr lang="en-AU" sz="1400" dirty="0"/>
              <a:t> Front-mounted smart cameras that recognise specific Australian speed signs will notify you when it's time to modify your speed.</a:t>
            </a:r>
          </a:p>
          <a:p>
            <a:r>
              <a:rPr lang="en-AU" sz="1400" b="1" dirty="0"/>
              <a:t>Pre-Collision Safety system- </a:t>
            </a:r>
            <a:r>
              <a:rPr lang="en-AU" sz="1400" dirty="0"/>
              <a:t>The Pre-Accident Safety (PCS) system in the </a:t>
            </a:r>
            <a:r>
              <a:rPr lang="en-AU" sz="1400" dirty="0" err="1"/>
              <a:t>HiLux</a:t>
            </a:r>
            <a:r>
              <a:rPr lang="en-AU" sz="1400" dirty="0"/>
              <a:t> uses the vehicle's in-built camera and radar to warn you when a frontal collision with another car, a pedestrian, or a daytime cyclist is likely and, if necessary, will assist you in applying the proper amount of brake pressure.</a:t>
            </a:r>
          </a:p>
          <a:p>
            <a:r>
              <a:rPr lang="en-AU" sz="1400" b="1" dirty="0"/>
              <a:t>Lane Departure Alert- </a:t>
            </a:r>
            <a:r>
              <a:rPr lang="en-AU" sz="1400" dirty="0"/>
              <a:t>If the </a:t>
            </a:r>
            <a:r>
              <a:rPr lang="en-AU" sz="1400" dirty="0" err="1"/>
              <a:t>HiLux</a:t>
            </a:r>
            <a:r>
              <a:rPr lang="en-AU" sz="1400" dirty="0"/>
              <a:t> detects you have strayed from your lane while moving at a speed more than 50 km/h, it will buzz and show a visual warning on the Multi-Information Display.</a:t>
            </a:r>
          </a:p>
          <a:p>
            <a:r>
              <a:rPr lang="en-AU" sz="1400" b="1" dirty="0"/>
              <a:t>High Speed Active Cruise Control- </a:t>
            </a:r>
            <a:r>
              <a:rPr lang="en-AU" sz="1400" dirty="0" err="1"/>
              <a:t>HiLux</a:t>
            </a:r>
            <a:r>
              <a:rPr lang="en-AU" sz="1400" dirty="0"/>
              <a:t> maintains you at a pre-selected speed while automatically accelerating and decelerating in accordance with the traffic in front of you using its integrated camera and radar located on the front grille.</a:t>
            </a:r>
          </a:p>
          <a:p>
            <a:r>
              <a:rPr lang="en-AU" sz="1400" b="1" dirty="0"/>
              <a:t>Airbags-</a:t>
            </a:r>
            <a:r>
              <a:rPr lang="en-AU" sz="1400" dirty="0"/>
              <a:t> There are seven SRS airbags fitted as standard that help provide a protective barrier around the interior space.</a:t>
            </a:r>
          </a:p>
          <a:p>
            <a:r>
              <a:rPr lang="en-US" sz="1400" b="1" dirty="0"/>
              <a:t>Seatbelts-</a:t>
            </a:r>
            <a:r>
              <a:rPr lang="en-US" sz="1400" dirty="0"/>
              <a:t> There are five seatbelts.</a:t>
            </a:r>
          </a:p>
          <a:p>
            <a:endParaRPr lang="en-US" sz="1000" dirty="0"/>
          </a:p>
        </p:txBody>
      </p:sp>
      <p:pic>
        <p:nvPicPr>
          <p:cNvPr id="1026" name="Picture 2" descr="HiLux 4x4 SR5 Double-Cab Pick-up | Sci-Fleet Toyota">
            <a:extLst>
              <a:ext uri="{FF2B5EF4-FFF2-40B4-BE49-F238E27FC236}">
                <a16:creationId xmlns:a16="http://schemas.microsoft.com/office/drawing/2014/main" id="{102CCE07-12E7-9D4F-98F0-CF84BD07648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2270"/>
          <a:stretch/>
        </p:blipFill>
        <p:spPr bwMode="auto">
          <a:xfrm>
            <a:off x="5560183" y="1570636"/>
            <a:ext cx="7190172" cy="39526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8987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1D7179B-FF7C-482F-B3D9-2BE9ED113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10300" cy="6858000"/>
          </a:xfrm>
          <a:custGeom>
            <a:avLst/>
            <a:gdLst>
              <a:gd name="connsiteX0" fmla="*/ 0 w 6210300"/>
              <a:gd name="connsiteY0" fmla="*/ 0 h 6858000"/>
              <a:gd name="connsiteX1" fmla="*/ 2628900 w 6210300"/>
              <a:gd name="connsiteY1" fmla="*/ 0 h 6858000"/>
              <a:gd name="connsiteX2" fmla="*/ 3034146 w 6210300"/>
              <a:gd name="connsiteY2" fmla="*/ 0 h 6858000"/>
              <a:gd name="connsiteX3" fmla="*/ 6210300 w 6210300"/>
              <a:gd name="connsiteY3" fmla="*/ 6858000 h 6858000"/>
              <a:gd name="connsiteX4" fmla="*/ 2628900 w 6210300"/>
              <a:gd name="connsiteY4" fmla="*/ 6858000 h 6858000"/>
              <a:gd name="connsiteX5" fmla="*/ 0 w 62103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0300" h="6858000">
                <a:moveTo>
                  <a:pt x="0" y="0"/>
                </a:moveTo>
                <a:lnTo>
                  <a:pt x="2628900" y="0"/>
                </a:lnTo>
                <a:lnTo>
                  <a:pt x="3034146" y="0"/>
                </a:lnTo>
                <a:lnTo>
                  <a:pt x="6210300" y="6858000"/>
                </a:lnTo>
                <a:lnTo>
                  <a:pt x="26289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3DAD365-7281-8E41-B531-0A530BDE54A5}"/>
              </a:ext>
            </a:extLst>
          </p:cNvPr>
          <p:cNvSpPr>
            <a:spLocks noGrp="1"/>
          </p:cNvSpPr>
          <p:nvPr>
            <p:ph type="title"/>
          </p:nvPr>
        </p:nvSpPr>
        <p:spPr>
          <a:xfrm>
            <a:off x="452423" y="400050"/>
            <a:ext cx="3973667" cy="5811837"/>
          </a:xfrm>
        </p:spPr>
        <p:txBody>
          <a:bodyPr>
            <a:normAutofit/>
          </a:bodyPr>
          <a:lstStyle/>
          <a:p>
            <a:r>
              <a:rPr lang="en-US" b="1" dirty="0">
                <a:solidFill>
                  <a:srgbClr val="FFFFFF"/>
                </a:solidFill>
              </a:rPr>
              <a:t>Hilux Safety Features Linked to Physis Principles</a:t>
            </a:r>
          </a:p>
        </p:txBody>
      </p:sp>
      <p:sp>
        <p:nvSpPr>
          <p:cNvPr id="3" name="Content Placeholder 2">
            <a:extLst>
              <a:ext uri="{FF2B5EF4-FFF2-40B4-BE49-F238E27FC236}">
                <a16:creationId xmlns:a16="http://schemas.microsoft.com/office/drawing/2014/main" id="{2EBC94FB-1CC3-4848-9AAE-1D7B8D0825FF}"/>
              </a:ext>
            </a:extLst>
          </p:cNvPr>
          <p:cNvSpPr>
            <a:spLocks noGrp="1"/>
          </p:cNvSpPr>
          <p:nvPr>
            <p:ph idx="1"/>
          </p:nvPr>
        </p:nvSpPr>
        <p:spPr>
          <a:xfrm>
            <a:off x="4330701" y="646112"/>
            <a:ext cx="7708900" cy="5905499"/>
          </a:xfrm>
        </p:spPr>
        <p:txBody>
          <a:bodyPr anchor="ctr">
            <a:noAutofit/>
          </a:bodyPr>
          <a:lstStyle/>
          <a:p>
            <a:r>
              <a:rPr lang="en-US" sz="2600" dirty="0">
                <a:solidFill>
                  <a:srgbClr val="FFFFFF"/>
                </a:solidFill>
              </a:rPr>
              <a:t>Principle A and B- </a:t>
            </a:r>
            <a:r>
              <a:rPr lang="en-AU" sz="2600" b="1" dirty="0">
                <a:solidFill>
                  <a:srgbClr val="FFFFFF"/>
                </a:solidFill>
              </a:rPr>
              <a:t>High Speed Active Cruise Control and Road Sign Assist </a:t>
            </a:r>
            <a:r>
              <a:rPr lang="en-AU" sz="2600" dirty="0">
                <a:solidFill>
                  <a:srgbClr val="FFFFFF"/>
                </a:solidFill>
              </a:rPr>
              <a:t>because they help regulate/ control speed, which can increase the time taken to stop. </a:t>
            </a:r>
            <a:r>
              <a:rPr lang="en-AU" sz="2600" b="1" dirty="0">
                <a:solidFill>
                  <a:srgbClr val="FFFFFF"/>
                </a:solidFill>
              </a:rPr>
              <a:t> Pre-Collision Safety system</a:t>
            </a:r>
            <a:r>
              <a:rPr lang="en-US" sz="2600" dirty="0">
                <a:solidFill>
                  <a:srgbClr val="FFFFFF"/>
                </a:solidFill>
              </a:rPr>
              <a:t> because it helps warn of a collision and to increase the braking distance. It also creates more stability of the car and it absorbs some of the energy that would otherwise be transferred to the occupants.</a:t>
            </a:r>
          </a:p>
          <a:p>
            <a:r>
              <a:rPr lang="en-US" sz="2600" dirty="0">
                <a:solidFill>
                  <a:srgbClr val="FFFFFF"/>
                </a:solidFill>
              </a:rPr>
              <a:t>Principle C- </a:t>
            </a:r>
            <a:r>
              <a:rPr lang="en-US" sz="2600" b="1" dirty="0">
                <a:solidFill>
                  <a:srgbClr val="FFFFFF"/>
                </a:solidFill>
              </a:rPr>
              <a:t>Airbags-</a:t>
            </a:r>
            <a:r>
              <a:rPr lang="en-AU" sz="2600" dirty="0">
                <a:solidFill>
                  <a:srgbClr val="FFFFFF"/>
                </a:solidFill>
              </a:rPr>
              <a:t>There are seven airbags to help provide a protective barrier around the interior space and prevent contact with the inside of the vehicle.</a:t>
            </a:r>
            <a:endParaRPr lang="en-US" sz="2600" dirty="0">
              <a:solidFill>
                <a:srgbClr val="FFFFFF"/>
              </a:solidFill>
            </a:endParaRPr>
          </a:p>
          <a:p>
            <a:r>
              <a:rPr lang="en-US" sz="2600" dirty="0">
                <a:solidFill>
                  <a:srgbClr val="FFFFFF"/>
                </a:solidFill>
              </a:rPr>
              <a:t>Principle D- </a:t>
            </a:r>
            <a:r>
              <a:rPr lang="en-US" sz="2600" b="1" dirty="0">
                <a:solidFill>
                  <a:srgbClr val="FFFFFF"/>
                </a:solidFill>
              </a:rPr>
              <a:t>Seatbelts- </a:t>
            </a:r>
            <a:r>
              <a:rPr lang="en-US" sz="2600" dirty="0">
                <a:solidFill>
                  <a:srgbClr val="FFFFFF"/>
                </a:solidFill>
              </a:rPr>
              <a:t>There are five seatbelts in the vehicle to keep the occupants restrained and secure.</a:t>
            </a:r>
            <a:endParaRPr lang="en-US" sz="2600" b="1" dirty="0">
              <a:solidFill>
                <a:srgbClr val="FFFFFF"/>
              </a:solidFill>
            </a:endParaRPr>
          </a:p>
        </p:txBody>
      </p:sp>
    </p:spTree>
    <p:extLst>
      <p:ext uri="{BB962C8B-B14F-4D97-AF65-F5344CB8AC3E}">
        <p14:creationId xmlns:p14="http://schemas.microsoft.com/office/powerpoint/2010/main" val="102334434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Model T | Description &amp; Facts | Britannica">
            <a:extLst>
              <a:ext uri="{FF2B5EF4-FFF2-40B4-BE49-F238E27FC236}">
                <a16:creationId xmlns:a16="http://schemas.microsoft.com/office/drawing/2014/main" id="{2F8E1343-3BFD-1C48-8B0F-2E04ED317B5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409" r="2411" b="1"/>
          <a:stretch/>
        </p:blipFill>
        <p:spPr bwMode="auto">
          <a:xfrm>
            <a:off x="1" y="10"/>
            <a:ext cx="87868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7" name="Rectangle 103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6824B0F-3E8B-3346-A083-E321C3DED00B}"/>
              </a:ext>
            </a:extLst>
          </p:cNvPr>
          <p:cNvSpPr>
            <a:spLocks noGrp="1"/>
          </p:cNvSpPr>
          <p:nvPr>
            <p:ph type="title"/>
          </p:nvPr>
        </p:nvSpPr>
        <p:spPr>
          <a:xfrm>
            <a:off x="7531610" y="365125"/>
            <a:ext cx="3822189" cy="1899912"/>
          </a:xfrm>
        </p:spPr>
        <p:txBody>
          <a:bodyPr>
            <a:normAutofit/>
          </a:bodyPr>
          <a:lstStyle/>
          <a:p>
            <a:r>
              <a:rPr lang="en-US" sz="4000" b="1"/>
              <a:t>Ford Model T</a:t>
            </a:r>
          </a:p>
        </p:txBody>
      </p:sp>
      <p:sp>
        <p:nvSpPr>
          <p:cNvPr id="3" name="Content Placeholder 2">
            <a:extLst>
              <a:ext uri="{FF2B5EF4-FFF2-40B4-BE49-F238E27FC236}">
                <a16:creationId xmlns:a16="http://schemas.microsoft.com/office/drawing/2014/main" id="{47D92FFE-95AD-3D42-8761-37A6C9BDFC5E}"/>
              </a:ext>
            </a:extLst>
          </p:cNvPr>
          <p:cNvSpPr>
            <a:spLocks noGrp="1"/>
          </p:cNvSpPr>
          <p:nvPr>
            <p:ph idx="1"/>
          </p:nvPr>
        </p:nvSpPr>
        <p:spPr>
          <a:xfrm>
            <a:off x="7682678" y="1806575"/>
            <a:ext cx="4331522" cy="4686300"/>
          </a:xfrm>
        </p:spPr>
        <p:txBody>
          <a:bodyPr>
            <a:normAutofit fontScale="92500" lnSpcReduction="10000"/>
          </a:bodyPr>
          <a:lstStyle/>
          <a:p>
            <a:r>
              <a:rPr lang="en-US" sz="2200" dirty="0"/>
              <a:t>Many aspects of the auto business were transformed with the Ford Model T, which was also the first car that most Americans could afford. However, the vehicle didn’t contain many or any safety features.</a:t>
            </a:r>
          </a:p>
          <a:p>
            <a:r>
              <a:rPr lang="en-US" sz="2200" dirty="0"/>
              <a:t>There were no crumple zones. Seatbelts and airbags were omitted, which meant the occupants of the vehicle were more likely to be injured in a collision. There was nothing that kept them in place or prevented contact with the car. Since the cars' gas tanks were under the seats, they posed a fire risk, and anyone thrown from the vehicle in an accident would suffer serious injuries from the flat glass windshields. </a:t>
            </a:r>
          </a:p>
          <a:p>
            <a:pPr marL="0" indent="0">
              <a:buNone/>
            </a:pPr>
            <a:endParaRPr lang="en-US" sz="1800" dirty="0"/>
          </a:p>
        </p:txBody>
      </p:sp>
    </p:spTree>
    <p:extLst>
      <p:ext uri="{BB962C8B-B14F-4D97-AF65-F5344CB8AC3E}">
        <p14:creationId xmlns:p14="http://schemas.microsoft.com/office/powerpoint/2010/main" val="152231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1D7179B-FF7C-482F-B3D9-2BE9ED113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10300" cy="6858000"/>
          </a:xfrm>
          <a:custGeom>
            <a:avLst/>
            <a:gdLst>
              <a:gd name="connsiteX0" fmla="*/ 0 w 6210300"/>
              <a:gd name="connsiteY0" fmla="*/ 0 h 6858000"/>
              <a:gd name="connsiteX1" fmla="*/ 2628900 w 6210300"/>
              <a:gd name="connsiteY1" fmla="*/ 0 h 6858000"/>
              <a:gd name="connsiteX2" fmla="*/ 3034146 w 6210300"/>
              <a:gd name="connsiteY2" fmla="*/ 0 h 6858000"/>
              <a:gd name="connsiteX3" fmla="*/ 6210300 w 6210300"/>
              <a:gd name="connsiteY3" fmla="*/ 6858000 h 6858000"/>
              <a:gd name="connsiteX4" fmla="*/ 2628900 w 6210300"/>
              <a:gd name="connsiteY4" fmla="*/ 6858000 h 6858000"/>
              <a:gd name="connsiteX5" fmla="*/ 0 w 62103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0300" h="6858000">
                <a:moveTo>
                  <a:pt x="0" y="0"/>
                </a:moveTo>
                <a:lnTo>
                  <a:pt x="2628900" y="0"/>
                </a:lnTo>
                <a:lnTo>
                  <a:pt x="3034146" y="0"/>
                </a:lnTo>
                <a:lnTo>
                  <a:pt x="6210300" y="6858000"/>
                </a:lnTo>
                <a:lnTo>
                  <a:pt x="26289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6575AB5-C14F-8F44-B73A-4E7456B89659}"/>
              </a:ext>
            </a:extLst>
          </p:cNvPr>
          <p:cNvSpPr>
            <a:spLocks noGrp="1"/>
          </p:cNvSpPr>
          <p:nvPr>
            <p:ph type="title"/>
          </p:nvPr>
        </p:nvSpPr>
        <p:spPr>
          <a:xfrm>
            <a:off x="833003" y="365125"/>
            <a:ext cx="3611998" cy="5811837"/>
          </a:xfrm>
        </p:spPr>
        <p:txBody>
          <a:bodyPr>
            <a:normAutofit/>
          </a:bodyPr>
          <a:lstStyle/>
          <a:p>
            <a:r>
              <a:rPr lang="en-US" b="1" dirty="0">
                <a:solidFill>
                  <a:srgbClr val="FFFFFF"/>
                </a:solidFill>
              </a:rPr>
              <a:t>Link of Physics Principles to Ford Model T</a:t>
            </a:r>
          </a:p>
        </p:txBody>
      </p:sp>
      <p:sp>
        <p:nvSpPr>
          <p:cNvPr id="3" name="Content Placeholder 2">
            <a:extLst>
              <a:ext uri="{FF2B5EF4-FFF2-40B4-BE49-F238E27FC236}">
                <a16:creationId xmlns:a16="http://schemas.microsoft.com/office/drawing/2014/main" id="{D05770A9-888C-7042-ABF3-6C8239A07C87}"/>
              </a:ext>
            </a:extLst>
          </p:cNvPr>
          <p:cNvSpPr>
            <a:spLocks noGrp="1"/>
          </p:cNvSpPr>
          <p:nvPr>
            <p:ph idx="1"/>
          </p:nvPr>
        </p:nvSpPr>
        <p:spPr>
          <a:xfrm>
            <a:off x="4445000" y="714376"/>
            <a:ext cx="7544377" cy="5694361"/>
          </a:xfrm>
        </p:spPr>
        <p:txBody>
          <a:bodyPr anchor="ctr">
            <a:noAutofit/>
          </a:bodyPr>
          <a:lstStyle/>
          <a:p>
            <a:r>
              <a:rPr lang="en-US" sz="2200" dirty="0">
                <a:solidFill>
                  <a:srgbClr val="FFFFFF"/>
                </a:solidFill>
              </a:rPr>
              <a:t>Cars prior to the 1960’s, such as the Ford Model T, didn’t have crumple zones implemented. Without crumple zones, the deceleration time wouldn’t be reduced, and the car wouldn’t stop gently. It would be more sudden and the force the driver and passengers feel during a collision would be increased. Seatbelts weren’t legally required until the late 1960’s-1970’s, so not many vehicles had them prior. This means that the occupants of the car would be more likely to go through the windscreen in the event of a crash. There would be nothing keeping them restrained. This applies to Newton’s first law- that an object will remain in motion or in rest, at a constant speed and in a straight line, unless acted upon by an unbalanced force. Airbags were only first introduced in the 1970’s. Since these safety features were omitted in the Ford Model T, the occupants of the vehicle would hit the inside of the car and injure themselves during a collision. </a:t>
            </a:r>
          </a:p>
        </p:txBody>
      </p:sp>
    </p:spTree>
    <p:extLst>
      <p:ext uri="{BB962C8B-B14F-4D97-AF65-F5344CB8AC3E}">
        <p14:creationId xmlns:p14="http://schemas.microsoft.com/office/powerpoint/2010/main" val="57015273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B2D0F764-2F4F-4527-9C1E-56F81E1DAE06}"/>
</file>

<file path=customXml/itemProps2.xml><?xml version="1.0" encoding="utf-8"?>
<ds:datastoreItem xmlns:ds="http://schemas.openxmlformats.org/officeDocument/2006/customXml" ds:itemID="{8CFC1453-FAE0-471C-896F-9C9AB58EED53}"/>
</file>

<file path=customXml/itemProps3.xml><?xml version="1.0" encoding="utf-8"?>
<ds:datastoreItem xmlns:ds="http://schemas.openxmlformats.org/officeDocument/2006/customXml" ds:itemID="{3C08CA7B-757B-4240-BD92-6F249B0BA31C}"/>
</file>

<file path=docProps/app.xml><?xml version="1.0" encoding="utf-8"?>
<Properties xmlns="http://schemas.openxmlformats.org/officeDocument/2006/extended-properties" xmlns:vt="http://schemas.openxmlformats.org/officeDocument/2006/docPropsVTypes">
  <TotalTime>1569</TotalTime>
  <Words>1528</Words>
  <Application>Microsoft Macintosh PowerPoint</Application>
  <PresentationFormat>Widescreen</PresentationFormat>
  <Paragraphs>45</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Task 11 - Forces and Vehicle Safety</vt:lpstr>
      <vt:lpstr> Principle A- Increasing the time of the collision or the time the occupants take to stop </vt:lpstr>
      <vt:lpstr>Principle B- Spreading the forces of impact over the largest possible area &amp; ensuring stability of the vehicle.</vt:lpstr>
      <vt:lpstr>Principle C- Minimizing contact of the person with the interior of the vehicle</vt:lpstr>
      <vt:lpstr>Principle D- Keeping the person inside the vehicle</vt:lpstr>
      <vt:lpstr>Safety Features of a 2021 Toyota Hilux </vt:lpstr>
      <vt:lpstr>Hilux Safety Features Linked to Physis Principles</vt:lpstr>
      <vt:lpstr>Ford Model T</vt:lpstr>
      <vt:lpstr>Link of Physics Principles to Ford Model T</vt:lpstr>
      <vt:lpstr>The Role of Safety Design in a Vehicle</vt:lpstr>
      <vt:lpstr>Suggestions For Improvements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11 - Forces and Vehicle Safety</dc:title>
  <dc:creator>TILLMAN Jessica</dc:creator>
  <cp:lastModifiedBy>TILLMAN Jessica</cp:lastModifiedBy>
  <cp:revision>48</cp:revision>
  <dcterms:created xsi:type="dcterms:W3CDTF">2022-08-22T01:51:33Z</dcterms:created>
  <dcterms:modified xsi:type="dcterms:W3CDTF">2022-09-02T06:01:41Z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ies>
</file>

<file path=docProps/thumbnail.jpeg>
</file>